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15" r:id="rId2"/>
    <p:sldId id="324" r:id="rId3"/>
    <p:sldId id="325" r:id="rId4"/>
    <p:sldId id="318" r:id="rId5"/>
    <p:sldId id="319" r:id="rId6"/>
    <p:sldId id="326" r:id="rId7"/>
    <p:sldId id="320" r:id="rId8"/>
    <p:sldId id="327" r:id="rId9"/>
    <p:sldId id="321" r:id="rId10"/>
    <p:sldId id="328" r:id="rId11"/>
    <p:sldId id="323" r:id="rId12"/>
    <p:sldId id="329" r:id="rId1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C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6" autoAdjust="0"/>
    <p:restoredTop sz="94660"/>
  </p:normalViewPr>
  <p:slideViewPr>
    <p:cSldViewPr snapToGrid="0">
      <p:cViewPr varScale="1">
        <p:scale>
          <a:sx n="73" d="100"/>
          <a:sy n="73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A9081-3985-4ED3-8F85-4D85E2A40992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B1860-7491-4C2E-87FF-BDF78B046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017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C78EA-6C81-4A20-B489-1EA69FE50C60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79346-E381-423A-A18C-B7CDCED82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018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Shape 53" descr="Template-blue.jpg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70512" y="61914"/>
            <a:ext cx="9778735" cy="6730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Shape 54" descr="corner.png"/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384551" y="6356352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TextBox 7"/>
          <p:cNvSpPr txBox="1"/>
          <p:nvPr userDrawn="1"/>
        </p:nvSpPr>
        <p:spPr>
          <a:xfrm>
            <a:off x="188502" y="4770438"/>
            <a:ext cx="3083482" cy="119263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fontAlgn="base">
              <a:defRPr/>
            </a:pPr>
            <a:r>
              <a:rPr lang="en-GB" sz="7150" b="1" kern="1200" dirty="0">
                <a:solidFill>
                  <a:prstClr val="white"/>
                </a:solidFill>
                <a:latin typeface="Bryant Bold" panose="020B0503040000020003" pitchFamily="34" charset="0"/>
                <a:ea typeface="MS PGothic" panose="020B0600070205080204" pitchFamily="34" charset="-128"/>
                <a:cs typeface="Bryant Regular" panose="020B0503040000020003" pitchFamily="34" charset="0"/>
              </a:rPr>
              <a:t> </a:t>
            </a:r>
            <a:r>
              <a:rPr lang="en-GB" sz="7150" b="1" kern="1200" dirty="0">
                <a:solidFill>
                  <a:prstClr val="black"/>
                </a:solidFill>
                <a:latin typeface="Bryant Bold" panose="020B0503040000020003" pitchFamily="34" charset="0"/>
                <a:ea typeface="MS PGothic" panose="020B0600070205080204" pitchFamily="34" charset="-128"/>
                <a:cs typeface="Bryant Regular" panose="020B0503040000020003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5100" y="4776788"/>
            <a:ext cx="3092450" cy="1171575"/>
          </a:xfrm>
        </p:spPr>
        <p:txBody>
          <a:bodyPr/>
          <a:lstStyle>
            <a:lvl1pPr marL="121920" indent="0">
              <a:buNone/>
              <a:defRPr sz="7150">
                <a:solidFill>
                  <a:schemeClr val="bg1"/>
                </a:solidFill>
                <a:latin typeface="Bryant Bold" panose="020B0503040000020003" pitchFamily="34" charset="0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14156" y="4776788"/>
            <a:ext cx="3462338" cy="1192212"/>
          </a:xfrm>
        </p:spPr>
        <p:txBody>
          <a:bodyPr/>
          <a:lstStyle>
            <a:lvl1pPr marL="121920" indent="0">
              <a:buNone/>
              <a:defRPr sz="7150">
                <a:solidFill>
                  <a:schemeClr val="bg1"/>
                </a:solidFill>
                <a:latin typeface="Bryant Bold" panose="020B0503040000020003" pitchFamily="34" charset="0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44736" y="1473624"/>
            <a:ext cx="8990013" cy="2749550"/>
          </a:xfrm>
        </p:spPr>
        <p:txBody>
          <a:bodyPr/>
          <a:lstStyle>
            <a:lvl1pPr marL="121920" indent="0" algn="ctr">
              <a:buNone/>
              <a:defRPr sz="4880">
                <a:solidFill>
                  <a:schemeClr val="bg1"/>
                </a:solidFill>
                <a:latin typeface="Bryant Bold" panose="020B0503040000020003" pitchFamily="34" charset="0"/>
              </a:defRPr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A2D3866-C74A-46B9-A79B-23DCFF21904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8" y="155781"/>
            <a:ext cx="1183215" cy="104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81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Shape 21" descr="blue-line.jpg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-15478" y="6518276"/>
            <a:ext cx="9967913" cy="39211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22"/>
          <p:cNvSpPr txBox="1"/>
          <p:nvPr userDrawn="1"/>
        </p:nvSpPr>
        <p:spPr>
          <a:xfrm>
            <a:off x="302683" y="6540502"/>
            <a:ext cx="9328150" cy="493713"/>
          </a:xfrm>
          <a:prstGeom prst="rect">
            <a:avLst/>
          </a:prstGeom>
          <a:noFill/>
          <a:ln>
            <a:noFill/>
          </a:ln>
        </p:spPr>
        <p:txBody>
          <a:bodyPr wrap="square" lIns="74283" tIns="37131" rIns="74283" bIns="37131" anchor="t" anchorCtr="0">
            <a:noAutofit/>
          </a:bodyPr>
          <a:lstStyle/>
          <a:p>
            <a:pPr marL="0" marR="0" lvl="0" indent="0" algn="ctr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lang="en-US" sz="1400" kern="0" dirty="0">
                <a:solidFill>
                  <a:srgbClr val="FFFFFF"/>
                </a:solidFill>
                <a:latin typeface="Bryant Bold" panose="020B0503040000020003"/>
                <a:ea typeface="Arial"/>
                <a:cs typeface="Arial"/>
                <a:sym typeface="Arial"/>
              </a:rPr>
              <a:t>Specialist 1-to-1 </a:t>
            </a:r>
            <a:r>
              <a:rPr lang="en-US" sz="1400" kern="0" dirty="0" err="1">
                <a:solidFill>
                  <a:srgbClr val="FFFFFF"/>
                </a:solidFill>
                <a:latin typeface="Bryant Bold" panose="020B0503040000020003"/>
                <a:ea typeface="Arial"/>
                <a:cs typeface="Arial"/>
                <a:sym typeface="Arial"/>
              </a:rPr>
              <a:t>maths</a:t>
            </a:r>
            <a:r>
              <a:rPr lang="en-US" sz="1400" kern="0" dirty="0">
                <a:solidFill>
                  <a:srgbClr val="FFFFFF"/>
                </a:solidFill>
                <a:latin typeface="Bryant Bold" panose="020B0503040000020003"/>
                <a:ea typeface="Arial"/>
                <a:cs typeface="Arial"/>
                <a:sym typeface="Arial"/>
              </a:rPr>
              <a:t> interventions and curriculum resources</a:t>
            </a:r>
            <a:r>
              <a:rPr lang="en-GB" sz="1400" kern="0" dirty="0">
                <a:solidFill>
                  <a:srgbClr val="FFFFFF"/>
                </a:solidFill>
                <a:latin typeface="Bryant Bold" panose="020B0503040000020003"/>
                <a:ea typeface="Arial"/>
                <a:cs typeface="Arial"/>
                <a:sym typeface="Arial"/>
              </a:rPr>
              <a:t> </a:t>
            </a:r>
            <a:endParaRPr lang="en-GB" sz="1400" kern="0" dirty="0">
              <a:solidFill>
                <a:srgbClr val="FFFFFF"/>
              </a:solidFill>
              <a:ea typeface="Arial"/>
              <a:cs typeface="Arial"/>
              <a:sym typeface="Arial"/>
            </a:endParaRPr>
          </a:p>
          <a:p>
            <a:pPr algn="ctr">
              <a:buSzPct val="25000"/>
            </a:pPr>
            <a:endParaRPr lang="en-GB" sz="975" kern="0" dirty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81BBB29-F263-4BE8-B77A-AE1D0044853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03" y="459527"/>
            <a:ext cx="1005048" cy="88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7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95301" y="190500"/>
            <a:ext cx="8915399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rgbClr val="56C4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rgbClr val="56C4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rgbClr val="56C4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rgbClr val="56C4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rgbClr val="56C4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95301" y="1447801"/>
            <a:ext cx="89153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3528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rgbClr val="2D86EE"/>
              </a:buClr>
              <a:buSzPct val="80000"/>
              <a:buFont typeface="Calibri"/>
              <a:buAutoNum type="arabicPeriod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7239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4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har char="■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381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D86EE"/>
              </a:buClr>
              <a:buSzPct val="15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D86EE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2D86E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75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384551" y="6356352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71475" marR="0" lvl="1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742950" marR="0" lvl="2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14425" marR="0" lvl="3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85900" marR="0" lvl="4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57375" marR="0" lvl="5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600325" marR="0" lvl="7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71800" marR="0" lvl="8" indent="0" algn="l" rtl="0">
              <a:spcBef>
                <a:spcPts val="0"/>
              </a:spcBef>
              <a:buNone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7594600" y="7939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975" kern="0">
                <a:solidFill>
                  <a:srgbClr val="898989"/>
                </a:solidFill>
                <a:ea typeface="Arial"/>
                <a:cs typeface="Arial"/>
                <a:sym typeface="Arial"/>
              </a:rPr>
              <a:pPr algn="r">
                <a:buSzPct val="25000"/>
              </a:pPr>
              <a:t>‹#›</a:t>
            </a:fld>
            <a:endParaRPr lang="en-GB" sz="975" kern="0">
              <a:solidFill>
                <a:srgbClr val="898989"/>
              </a:solidFill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861766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75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1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DD0701-D30F-4920-A953-F496A1E80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094" y="1436930"/>
            <a:ext cx="6722387" cy="360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63041" y="274321"/>
            <a:ext cx="7942217" cy="981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dirty="0">
                <a:latin typeface="Bryant Bold" panose="020B0503040000020003"/>
                <a:ea typeface="Calibri" panose="020F0502020204030204" pitchFamily="34" charset="0"/>
                <a:cs typeface="Times New Roman" panose="02020603050405020304" pitchFamily="18" charset="0"/>
              </a:rPr>
              <a:t>Go through the work and check the answers. Help </a:t>
            </a:r>
            <a:r>
              <a:rPr lang="en-GB" dirty="0" smtClean="0">
                <a:latin typeface="Bryant Bold" panose="020B0503040000020003"/>
                <a:ea typeface="Calibri" panose="020F0502020204030204" pitchFamily="34" charset="0"/>
                <a:cs typeface="Times New Roman" panose="02020603050405020304" pitchFamily="18" charset="0"/>
              </a:rPr>
              <a:t>us </a:t>
            </a:r>
            <a:r>
              <a:rPr lang="en-GB" dirty="0">
                <a:latin typeface="Bryant Bold" panose="020B0503040000020003"/>
                <a:ea typeface="Calibri" panose="020F0502020204030204" pitchFamily="34" charset="0"/>
                <a:cs typeface="Times New Roman" panose="02020603050405020304" pitchFamily="18" charset="0"/>
              </a:rPr>
              <a:t>to understand </a:t>
            </a:r>
            <a:r>
              <a:rPr lang="en-GB" dirty="0" smtClean="0">
                <a:latin typeface="Bryant Bold" panose="020B0503040000020003"/>
                <a:ea typeface="Calibri" panose="020F0502020204030204" pitchFamily="34" charset="0"/>
                <a:cs typeface="Times New Roman" panose="02020603050405020304" pitchFamily="18" charset="0"/>
              </a:rPr>
              <a:t>the errors </a:t>
            </a:r>
            <a:r>
              <a:rPr lang="en-GB" dirty="0">
                <a:latin typeface="Bryant Bold" panose="020B0503040000020003"/>
                <a:ea typeface="Calibri" panose="020F0502020204030204" pitchFamily="34" charset="0"/>
                <a:cs typeface="Times New Roman" panose="02020603050405020304" pitchFamily="18" charset="0"/>
              </a:rPr>
              <a:t>by explaining where </a:t>
            </a:r>
            <a:r>
              <a:rPr lang="en-GB" dirty="0" smtClean="0">
                <a:latin typeface="Bryant Bold" panose="020B0503040000020003"/>
                <a:ea typeface="Calibri" panose="020F0502020204030204" pitchFamily="34" charset="0"/>
                <a:cs typeface="Times New Roman" panose="02020603050405020304" pitchFamily="18" charset="0"/>
              </a:rPr>
              <a:t>we </a:t>
            </a:r>
            <a:r>
              <a:rPr lang="en-GB" dirty="0">
                <a:latin typeface="Bryant Bold" panose="020B0503040000020003"/>
                <a:ea typeface="Calibri" panose="020F0502020204030204" pitchFamily="34" charset="0"/>
                <a:cs typeface="Times New Roman" panose="02020603050405020304" pitchFamily="18" charset="0"/>
              </a:rPr>
              <a:t>have gone wrong or how to find the correct </a:t>
            </a:r>
            <a:r>
              <a:rPr lang="en-GB" dirty="0" smtClean="0">
                <a:latin typeface="Bryant Bold" panose="020B0503040000020003"/>
                <a:ea typeface="Calibri" panose="020F0502020204030204" pitchFamily="34" charset="0"/>
                <a:cs typeface="Times New Roman" panose="02020603050405020304" pitchFamily="18" charset="0"/>
              </a:rPr>
              <a:t>answer. Explain and show the correct answer. </a:t>
            </a:r>
            <a:endParaRPr lang="en-GB" dirty="0">
              <a:latin typeface="Bryant Bold" panose="020B0503040000020003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991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2D12F1-EEF8-4613-A1E8-348CA15EE2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402"/>
          <a:stretch/>
        </p:blipFill>
        <p:spPr>
          <a:xfrm>
            <a:off x="2101346" y="304815"/>
            <a:ext cx="5703307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4695EC-2D3C-41CF-9A6C-5C114A9AE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2062" y="304815"/>
            <a:ext cx="6721876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6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D3CDF3-2401-4D61-B98D-64BE59D72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027" y="304815"/>
            <a:ext cx="672594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98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F5C260-303F-48EF-85FD-4443DE385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5598" y="304815"/>
            <a:ext cx="672835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13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0A9B9E-CAAB-4860-985F-ED51092F5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792" y="304815"/>
            <a:ext cx="6704416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8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0EB925-EBDB-4CF5-9B17-7C5E115F4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948" y="304815"/>
            <a:ext cx="8203464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63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8A25ED-2D01-4DD4-9CF8-400E82D1B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209" y="304815"/>
            <a:ext cx="7959633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7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21B6C6-9F7C-4E2B-A256-64ADDABD6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455" y="304815"/>
            <a:ext cx="670909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68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367D45C-8BF6-47C1-BB38-664F830DE7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922"/>
          <a:stretch/>
        </p:blipFill>
        <p:spPr>
          <a:xfrm>
            <a:off x="1272209" y="304815"/>
            <a:ext cx="7988616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89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366441-5D95-47D6-87EF-AFD202997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561" y="304815"/>
            <a:ext cx="6744758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56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88A15B-CE0E-4BDF-997E-B10654A30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696" y="304815"/>
            <a:ext cx="7959600" cy="204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57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luent in 5 wk 1 Y3 pp template" id="{AD4CDA96-56C8-4344-A2B9-C99091251B06}" vid="{0CD3ED8B-C588-406E-9EB6-AB1D06A275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</TotalTime>
  <Words>37</Words>
  <Application>Microsoft Office PowerPoint</Application>
  <PresentationFormat>A4 Paper (210x297 mm)</PresentationFormat>
  <Paragraphs>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PGothic</vt:lpstr>
      <vt:lpstr>Arial</vt:lpstr>
      <vt:lpstr>Bryant Bold</vt:lpstr>
      <vt:lpstr>Bryant Regular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Cema Fethi</cp:lastModifiedBy>
  <cp:revision>80</cp:revision>
  <dcterms:created xsi:type="dcterms:W3CDTF">2017-09-13T13:03:27Z</dcterms:created>
  <dcterms:modified xsi:type="dcterms:W3CDTF">2020-03-11T16:09:13Z</dcterms:modified>
</cp:coreProperties>
</file>