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4"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F68D0A-91C4-4DCB-8E56-A66ADEEA41C8}" type="datetimeFigureOut">
              <a:rPr lang="en-GB" smtClean="0"/>
              <a:t>16/06/2020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79876B5-370B-45BB-8A2D-0270983C9F84}" type="slidenum">
              <a:rPr lang="en-GB" smtClean="0"/>
              <a:t>‹#›</a:t>
            </a:fld>
            <a:endParaRPr lang="en-GB" dirty="0"/>
          </a:p>
        </p:txBody>
      </p:sp>
    </p:spTree>
    <p:extLst>
      <p:ext uri="{BB962C8B-B14F-4D97-AF65-F5344CB8AC3E}">
        <p14:creationId xmlns:p14="http://schemas.microsoft.com/office/powerpoint/2010/main" val="2466774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DF68D0A-91C4-4DCB-8E56-A66ADEEA41C8}" type="datetimeFigureOut">
              <a:rPr lang="en-GB" smtClean="0"/>
              <a:t>16/06/2020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79876B5-370B-45BB-8A2D-0270983C9F84}" type="slidenum">
              <a:rPr lang="en-GB" smtClean="0"/>
              <a:t>‹#›</a:t>
            </a:fld>
            <a:endParaRPr lang="en-GB" dirty="0"/>
          </a:p>
        </p:txBody>
      </p:sp>
    </p:spTree>
    <p:extLst>
      <p:ext uri="{BB962C8B-B14F-4D97-AF65-F5344CB8AC3E}">
        <p14:creationId xmlns:p14="http://schemas.microsoft.com/office/powerpoint/2010/main" val="1514453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DF68D0A-91C4-4DCB-8E56-A66ADEEA41C8}" type="datetimeFigureOut">
              <a:rPr lang="en-GB" smtClean="0"/>
              <a:t>16/06/2020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79876B5-370B-45BB-8A2D-0270983C9F84}" type="slidenum">
              <a:rPr lang="en-GB" smtClean="0"/>
              <a:t>‹#›</a:t>
            </a:fld>
            <a:endParaRPr lang="en-GB"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36266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DF68D0A-91C4-4DCB-8E56-A66ADEEA41C8}" type="datetimeFigureOut">
              <a:rPr lang="en-GB" smtClean="0"/>
              <a:t>16/06/2020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79876B5-370B-45BB-8A2D-0270983C9F84}" type="slidenum">
              <a:rPr lang="en-GB" smtClean="0"/>
              <a:t>‹#›</a:t>
            </a:fld>
            <a:endParaRPr lang="en-GB" dirty="0"/>
          </a:p>
        </p:txBody>
      </p:sp>
    </p:spTree>
    <p:extLst>
      <p:ext uri="{BB962C8B-B14F-4D97-AF65-F5344CB8AC3E}">
        <p14:creationId xmlns:p14="http://schemas.microsoft.com/office/powerpoint/2010/main" val="4905896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DF68D0A-91C4-4DCB-8E56-A66ADEEA41C8}" type="datetimeFigureOut">
              <a:rPr lang="en-GB" smtClean="0"/>
              <a:t>16/06/2020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79876B5-370B-45BB-8A2D-0270983C9F84}" type="slidenum">
              <a:rPr lang="en-GB" smtClean="0"/>
              <a:t>‹#›</a:t>
            </a:fld>
            <a:endParaRPr lang="en-GB"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043931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DF68D0A-91C4-4DCB-8E56-A66ADEEA41C8}" type="datetimeFigureOut">
              <a:rPr lang="en-GB" smtClean="0"/>
              <a:t>16/06/2020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79876B5-370B-45BB-8A2D-0270983C9F84}" type="slidenum">
              <a:rPr lang="en-GB" smtClean="0"/>
              <a:t>‹#›</a:t>
            </a:fld>
            <a:endParaRPr lang="en-GB" dirty="0"/>
          </a:p>
        </p:txBody>
      </p:sp>
    </p:spTree>
    <p:extLst>
      <p:ext uri="{BB962C8B-B14F-4D97-AF65-F5344CB8AC3E}">
        <p14:creationId xmlns:p14="http://schemas.microsoft.com/office/powerpoint/2010/main" val="3929022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F68D0A-91C4-4DCB-8E56-A66ADEEA41C8}" type="datetimeFigureOut">
              <a:rPr lang="en-GB" smtClean="0"/>
              <a:t>16/06/2020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79876B5-370B-45BB-8A2D-0270983C9F84}" type="slidenum">
              <a:rPr lang="en-GB" smtClean="0"/>
              <a:t>‹#›</a:t>
            </a:fld>
            <a:endParaRPr lang="en-GB" dirty="0"/>
          </a:p>
        </p:txBody>
      </p:sp>
    </p:spTree>
    <p:extLst>
      <p:ext uri="{BB962C8B-B14F-4D97-AF65-F5344CB8AC3E}">
        <p14:creationId xmlns:p14="http://schemas.microsoft.com/office/powerpoint/2010/main" val="3263157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F68D0A-91C4-4DCB-8E56-A66ADEEA41C8}" type="datetimeFigureOut">
              <a:rPr lang="en-GB" smtClean="0"/>
              <a:t>16/06/2020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79876B5-370B-45BB-8A2D-0270983C9F84}" type="slidenum">
              <a:rPr lang="en-GB" smtClean="0"/>
              <a:t>‹#›</a:t>
            </a:fld>
            <a:endParaRPr lang="en-GB" dirty="0"/>
          </a:p>
        </p:txBody>
      </p:sp>
    </p:spTree>
    <p:extLst>
      <p:ext uri="{BB962C8B-B14F-4D97-AF65-F5344CB8AC3E}">
        <p14:creationId xmlns:p14="http://schemas.microsoft.com/office/powerpoint/2010/main" val="3191661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F68D0A-91C4-4DCB-8E56-A66ADEEA41C8}" type="datetimeFigureOut">
              <a:rPr lang="en-GB" smtClean="0"/>
              <a:t>16/06/2020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79876B5-370B-45BB-8A2D-0270983C9F84}" type="slidenum">
              <a:rPr lang="en-GB" smtClean="0"/>
              <a:t>‹#›</a:t>
            </a:fld>
            <a:endParaRPr lang="en-GB" dirty="0"/>
          </a:p>
        </p:txBody>
      </p:sp>
    </p:spTree>
    <p:extLst>
      <p:ext uri="{BB962C8B-B14F-4D97-AF65-F5344CB8AC3E}">
        <p14:creationId xmlns:p14="http://schemas.microsoft.com/office/powerpoint/2010/main" val="688670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DF68D0A-91C4-4DCB-8E56-A66ADEEA41C8}" type="datetimeFigureOut">
              <a:rPr lang="en-GB" smtClean="0"/>
              <a:t>16/06/2020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79876B5-370B-45BB-8A2D-0270983C9F84}" type="slidenum">
              <a:rPr lang="en-GB" smtClean="0"/>
              <a:t>‹#›</a:t>
            </a:fld>
            <a:endParaRPr lang="en-GB" dirty="0"/>
          </a:p>
        </p:txBody>
      </p:sp>
    </p:spTree>
    <p:extLst>
      <p:ext uri="{BB962C8B-B14F-4D97-AF65-F5344CB8AC3E}">
        <p14:creationId xmlns:p14="http://schemas.microsoft.com/office/powerpoint/2010/main" val="2870571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F68D0A-91C4-4DCB-8E56-A66ADEEA41C8}" type="datetimeFigureOut">
              <a:rPr lang="en-GB" smtClean="0"/>
              <a:t>16/06/2020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79876B5-370B-45BB-8A2D-0270983C9F84}" type="slidenum">
              <a:rPr lang="en-GB" smtClean="0"/>
              <a:t>‹#›</a:t>
            </a:fld>
            <a:endParaRPr lang="en-GB" dirty="0"/>
          </a:p>
        </p:txBody>
      </p:sp>
    </p:spTree>
    <p:extLst>
      <p:ext uri="{BB962C8B-B14F-4D97-AF65-F5344CB8AC3E}">
        <p14:creationId xmlns:p14="http://schemas.microsoft.com/office/powerpoint/2010/main" val="1116666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F68D0A-91C4-4DCB-8E56-A66ADEEA41C8}" type="datetimeFigureOut">
              <a:rPr lang="en-GB" smtClean="0"/>
              <a:t>16/06/2020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879876B5-370B-45BB-8A2D-0270983C9F84}" type="slidenum">
              <a:rPr lang="en-GB" smtClean="0"/>
              <a:t>‹#›</a:t>
            </a:fld>
            <a:endParaRPr lang="en-GB" dirty="0"/>
          </a:p>
        </p:txBody>
      </p:sp>
    </p:spTree>
    <p:extLst>
      <p:ext uri="{BB962C8B-B14F-4D97-AF65-F5344CB8AC3E}">
        <p14:creationId xmlns:p14="http://schemas.microsoft.com/office/powerpoint/2010/main" val="2260245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DF68D0A-91C4-4DCB-8E56-A66ADEEA41C8}" type="datetimeFigureOut">
              <a:rPr lang="en-GB" smtClean="0"/>
              <a:t>16/06/2020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879876B5-370B-45BB-8A2D-0270983C9F84}" type="slidenum">
              <a:rPr lang="en-GB" smtClean="0"/>
              <a:t>‹#›</a:t>
            </a:fld>
            <a:endParaRPr lang="en-GB" dirty="0"/>
          </a:p>
        </p:txBody>
      </p:sp>
    </p:spTree>
    <p:extLst>
      <p:ext uri="{BB962C8B-B14F-4D97-AF65-F5344CB8AC3E}">
        <p14:creationId xmlns:p14="http://schemas.microsoft.com/office/powerpoint/2010/main" val="1480400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68D0A-91C4-4DCB-8E56-A66ADEEA41C8}" type="datetimeFigureOut">
              <a:rPr lang="en-GB" smtClean="0"/>
              <a:t>16/06/2020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879876B5-370B-45BB-8A2D-0270983C9F84}" type="slidenum">
              <a:rPr lang="en-GB" smtClean="0"/>
              <a:t>‹#›</a:t>
            </a:fld>
            <a:endParaRPr lang="en-GB" dirty="0"/>
          </a:p>
        </p:txBody>
      </p:sp>
    </p:spTree>
    <p:extLst>
      <p:ext uri="{BB962C8B-B14F-4D97-AF65-F5344CB8AC3E}">
        <p14:creationId xmlns:p14="http://schemas.microsoft.com/office/powerpoint/2010/main" val="67232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DF68D0A-91C4-4DCB-8E56-A66ADEEA41C8}" type="datetimeFigureOut">
              <a:rPr lang="en-GB" smtClean="0"/>
              <a:t>16/06/2020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79876B5-370B-45BB-8A2D-0270983C9F84}" type="slidenum">
              <a:rPr lang="en-GB" smtClean="0"/>
              <a:t>‹#›</a:t>
            </a:fld>
            <a:endParaRPr lang="en-GB" dirty="0"/>
          </a:p>
        </p:txBody>
      </p:sp>
    </p:spTree>
    <p:extLst>
      <p:ext uri="{BB962C8B-B14F-4D97-AF65-F5344CB8AC3E}">
        <p14:creationId xmlns:p14="http://schemas.microsoft.com/office/powerpoint/2010/main" val="2124838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DF68D0A-91C4-4DCB-8E56-A66ADEEA41C8}" type="datetimeFigureOut">
              <a:rPr lang="en-GB" smtClean="0"/>
              <a:t>16/06/2020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79876B5-370B-45BB-8A2D-0270983C9F84}" type="slidenum">
              <a:rPr lang="en-GB" smtClean="0"/>
              <a:t>‹#›</a:t>
            </a:fld>
            <a:endParaRPr lang="en-GB" dirty="0"/>
          </a:p>
        </p:txBody>
      </p:sp>
    </p:spTree>
    <p:extLst>
      <p:ext uri="{BB962C8B-B14F-4D97-AF65-F5344CB8AC3E}">
        <p14:creationId xmlns:p14="http://schemas.microsoft.com/office/powerpoint/2010/main" val="2435639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DF68D0A-91C4-4DCB-8E56-A66ADEEA41C8}" type="datetimeFigureOut">
              <a:rPr lang="en-GB" smtClean="0"/>
              <a:t>16/06/2020</a:t>
            </a:fld>
            <a:endParaRPr lang="en-GB"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79876B5-370B-45BB-8A2D-0270983C9F84}" type="slidenum">
              <a:rPr lang="en-GB" smtClean="0"/>
              <a:t>‹#›</a:t>
            </a:fld>
            <a:endParaRPr lang="en-GB" dirty="0"/>
          </a:p>
        </p:txBody>
      </p:sp>
    </p:spTree>
    <p:extLst>
      <p:ext uri="{BB962C8B-B14F-4D97-AF65-F5344CB8AC3E}">
        <p14:creationId xmlns:p14="http://schemas.microsoft.com/office/powerpoint/2010/main" val="31982203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forms.office.com/Pages/ResponsePage.aspx?id=vy69695Ov0GXTc5sfIB8Ik8lgYJ5_KVAtL7RavH5H_JUODFJMFNISzU1MEVaUVZaVEpWMjlVVERWTy4u" TargetMode="External"/><Relationship Id="rId2" Type="http://schemas.openxmlformats.org/officeDocument/2006/relationships/hyperlink" Target="https://forms.office.com/Pages/ResponsePage.aspx?id=vy69695Ov0GXTc5sfIB8Ik8lgYJ5_KVAtL7RavH5H_JUOVVXSU1aSE0yQlNLODNFMDVMWlRGMVozTS4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info@etsplondon.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5409" y="157816"/>
            <a:ext cx="9144000" cy="2387600"/>
          </a:xfrm>
        </p:spPr>
        <p:txBody>
          <a:bodyPr/>
          <a:lstStyle/>
          <a:p>
            <a:pPr algn="ctr"/>
            <a:r>
              <a:rPr lang="en-GB" sz="6600" dirty="0" smtClean="0"/>
              <a:t>2020 Virtual Summer</a:t>
            </a:r>
            <a:br>
              <a:rPr lang="en-GB" sz="6600" dirty="0" smtClean="0"/>
            </a:br>
            <a:r>
              <a:rPr lang="en-GB" sz="6600" dirty="0" smtClean="0"/>
              <a:t>Olympics </a:t>
            </a:r>
            <a:endParaRPr lang="en-GB" sz="6600" dirty="0"/>
          </a:p>
        </p:txBody>
      </p:sp>
      <p:pic>
        <p:nvPicPr>
          <p:cNvPr id="4" name="Picture 3"/>
          <p:cNvPicPr/>
          <p:nvPr/>
        </p:nvPicPr>
        <p:blipFill rotWithShape="1">
          <a:blip r:embed="rId2" cstate="print">
            <a:extLst>
              <a:ext uri="{28A0092B-C50C-407E-A947-70E740481C1C}">
                <a14:useLocalDpi xmlns:a14="http://schemas.microsoft.com/office/drawing/2010/main" val="0"/>
              </a:ext>
            </a:extLst>
          </a:blip>
          <a:srcRect t="15904" b="14865"/>
          <a:stretch/>
        </p:blipFill>
        <p:spPr bwMode="auto">
          <a:xfrm>
            <a:off x="3279702" y="3024291"/>
            <a:ext cx="5320836" cy="2189345"/>
          </a:xfrm>
          <a:prstGeom prst="rect">
            <a:avLst/>
          </a:prstGeom>
          <a:ln>
            <a:noFill/>
          </a:ln>
          <a:extLst>
            <a:ext uri="{53640926-AAD7-44D8-BBD7-CCE9431645EC}">
              <a14:shadowObscured xmlns:a14="http://schemas.microsoft.com/office/drawing/2010/main"/>
            </a:ext>
          </a:extLst>
        </p:spPr>
      </p:pic>
      <p:grpSp>
        <p:nvGrpSpPr>
          <p:cNvPr id="5" name="Group 4"/>
          <p:cNvGrpSpPr/>
          <p:nvPr/>
        </p:nvGrpSpPr>
        <p:grpSpPr>
          <a:xfrm>
            <a:off x="4402848" y="5213636"/>
            <a:ext cx="3554005" cy="1019538"/>
            <a:chOff x="0" y="0"/>
            <a:chExt cx="2755312" cy="722438"/>
          </a:xfrm>
        </p:grpSpPr>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r="3663"/>
            <a:stretch/>
          </p:blipFill>
          <p:spPr bwMode="auto">
            <a:xfrm>
              <a:off x="0" y="0"/>
              <a:ext cx="2339975" cy="713740"/>
            </a:xfrm>
            <a:prstGeom prst="rect">
              <a:avLst/>
            </a:prstGeom>
            <a:ln>
              <a:noFill/>
            </a:ln>
            <a:extLst>
              <a:ext uri="{53640926-AAD7-44D8-BBD7-CCE9431645EC}">
                <a14:shadowObscured xmlns:a14="http://schemas.microsoft.com/office/drawing/2010/main"/>
              </a:ext>
            </a:extLst>
          </p:spPr>
        </p:pic>
        <p:sp>
          <p:nvSpPr>
            <p:cNvPr id="7" name="Text Box 2"/>
            <p:cNvSpPr txBox="1">
              <a:spLocks noChangeArrowheads="1"/>
            </p:cNvSpPr>
            <p:nvPr/>
          </p:nvSpPr>
          <p:spPr bwMode="auto">
            <a:xfrm>
              <a:off x="595312" y="452438"/>
              <a:ext cx="2160000" cy="270000"/>
            </a:xfrm>
            <a:prstGeom prst="rect">
              <a:avLst/>
            </a:prstGeom>
            <a:noFill/>
            <a:ln w="9525">
              <a:noFill/>
              <a:miter lim="800000"/>
              <a:headEnd/>
              <a:tailEnd/>
            </a:ln>
          </p:spPr>
          <p:txBody>
            <a:bodyPr rot="0" vert="horz" wrap="square" lIns="91440" tIns="45720" rIns="91440" bIns="45720" anchor="t" anchorCtr="0">
              <a:noAutofit/>
            </a:bodyPr>
            <a:lstStyle/>
            <a:p>
              <a:pPr>
                <a:lnSpc>
                  <a:spcPts val="1400"/>
                </a:lnSpc>
                <a:spcAft>
                  <a:spcPts val="700"/>
                </a:spcAft>
              </a:pPr>
              <a:r>
                <a:rPr lang="en-GB" sz="950" dirty="0">
                  <a:effectLst/>
                  <a:latin typeface="Calibri" panose="020F0502020204030204" pitchFamily="34" charset="0"/>
                  <a:ea typeface="Calibri" panose="020F0502020204030204" pitchFamily="34" charset="0"/>
                  <a:cs typeface="Tahoma" panose="020B0604030504040204" pitchFamily="34" charset="0"/>
                </a:rPr>
                <a:t>Working together, stronger together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42502923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375" y="329251"/>
            <a:ext cx="9193076" cy="1320800"/>
          </a:xfrm>
        </p:spPr>
        <p:txBody>
          <a:bodyPr>
            <a:normAutofit fontScale="90000"/>
          </a:bodyPr>
          <a:lstStyle/>
          <a:p>
            <a:r>
              <a:rPr lang="en-GB" dirty="0" smtClean="0"/>
              <a:t>Keys Meadow will be competing in this year’s Virtual Summer Olympics representing Turkey. We will be competing against children from other schools in Enfield. </a:t>
            </a:r>
            <a:endParaRPr lang="en-GB" dirty="0"/>
          </a:p>
        </p:txBody>
      </p:sp>
      <p:pic>
        <p:nvPicPr>
          <p:cNvPr id="6" name="Picture 5"/>
          <p:cNvPicPr>
            <a:picLocks noChangeAspect="1"/>
          </p:cNvPicPr>
          <p:nvPr/>
        </p:nvPicPr>
        <p:blipFill>
          <a:blip r:embed="rId2"/>
          <a:stretch>
            <a:fillRect/>
          </a:stretch>
        </p:blipFill>
        <p:spPr>
          <a:xfrm>
            <a:off x="2365352" y="2663203"/>
            <a:ext cx="5383122" cy="3580843"/>
          </a:xfrm>
          <a:prstGeom prst="rect">
            <a:avLst/>
          </a:prstGeom>
        </p:spPr>
      </p:pic>
      <p:sp>
        <p:nvSpPr>
          <p:cNvPr id="7" name="AutoShape 6" descr="Keys Meadow Primary School is fundraising for Oxfa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23935849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202" y="206661"/>
            <a:ext cx="8596668" cy="1320800"/>
          </a:xfrm>
        </p:spPr>
        <p:txBody>
          <a:bodyPr>
            <a:normAutofit/>
          </a:bodyPr>
          <a:lstStyle/>
          <a:p>
            <a:r>
              <a:rPr lang="en-GB" b="1" dirty="0"/>
              <a:t>The Five Olympic Educational Themes</a:t>
            </a:r>
            <a:br>
              <a:rPr lang="en-GB" b="1" dirty="0"/>
            </a:br>
            <a:endParaRPr lang="en-GB" dirty="0"/>
          </a:p>
        </p:txBody>
      </p:sp>
      <p:sp>
        <p:nvSpPr>
          <p:cNvPr id="3" name="Content Placeholder 2"/>
          <p:cNvSpPr>
            <a:spLocks noGrp="1"/>
          </p:cNvSpPr>
          <p:nvPr>
            <p:ph idx="1"/>
          </p:nvPr>
        </p:nvSpPr>
        <p:spPr>
          <a:xfrm>
            <a:off x="442202" y="1149643"/>
            <a:ext cx="9334844" cy="5708357"/>
          </a:xfrm>
        </p:spPr>
        <p:txBody>
          <a:bodyPr>
            <a:normAutofit fontScale="70000" lnSpcReduction="20000"/>
          </a:bodyPr>
          <a:lstStyle/>
          <a:p>
            <a:r>
              <a:rPr lang="en-GB" sz="2300" b="1" dirty="0" smtClean="0"/>
              <a:t>Joy </a:t>
            </a:r>
            <a:r>
              <a:rPr lang="en-GB" sz="2300" b="1" dirty="0"/>
              <a:t>of effort</a:t>
            </a:r>
          </a:p>
          <a:p>
            <a:pPr marL="0" indent="0">
              <a:buNone/>
            </a:pPr>
            <a:r>
              <a:rPr lang="en-GB" sz="2300" dirty="0"/>
              <a:t>Young people develop and practise physical, behavioural and intellectual skills by challenging themselves and each other in physical activities, movement, games and sport.</a:t>
            </a:r>
          </a:p>
          <a:p>
            <a:r>
              <a:rPr lang="en-GB" sz="2300" b="1" dirty="0"/>
              <a:t>Fair play</a:t>
            </a:r>
          </a:p>
          <a:p>
            <a:pPr marL="0" indent="0">
              <a:buNone/>
            </a:pPr>
            <a:r>
              <a:rPr lang="en-GB" sz="2300" dirty="0"/>
              <a:t>Fair play is a sports concept, but it is applied worldwide today in many different ways. Learning to play fair in sport can lead to the development and reinforcement of fair play behaviour in one’s community and in one’s life.</a:t>
            </a:r>
          </a:p>
          <a:p>
            <a:r>
              <a:rPr lang="en-GB" sz="2300" b="1" dirty="0"/>
              <a:t>Practising respect</a:t>
            </a:r>
          </a:p>
          <a:p>
            <a:pPr marL="0" indent="0">
              <a:buNone/>
            </a:pPr>
            <a:r>
              <a:rPr lang="en-GB" sz="2300" dirty="0"/>
              <a:t>When young people who live in a multicultural world learn to accept and respect diversity and practise peaceful personal behaviour, they promote peace and international understanding.</a:t>
            </a:r>
          </a:p>
          <a:p>
            <a:r>
              <a:rPr lang="en-GB" sz="2300" b="1" dirty="0"/>
              <a:t>Pursuit of excellence</a:t>
            </a:r>
          </a:p>
          <a:p>
            <a:pPr marL="0" indent="0">
              <a:buNone/>
            </a:pPr>
            <a:r>
              <a:rPr lang="en-GB" sz="2300" dirty="0"/>
              <a:t>A focus on excellence can help young people to make positive, healthy choices, and strive to become the best that they can be in whatever they do.</a:t>
            </a:r>
          </a:p>
          <a:p>
            <a:r>
              <a:rPr lang="en-GB" sz="2300" b="1" dirty="0"/>
              <a:t>Balance between body, will and mind</a:t>
            </a:r>
          </a:p>
          <a:p>
            <a:pPr marL="0" indent="0">
              <a:buNone/>
            </a:pPr>
            <a:r>
              <a:rPr lang="en-GB" sz="2300" dirty="0"/>
              <a:t>Learning takes place in the whole body, not just in the mind, and physical literacy and learning through movement contributes to the development of both moral and intellectual learning. This concept was the cornerstone of Pierre de Coubertin’s interest in reviving the Olympic Games. </a:t>
            </a:r>
            <a:br>
              <a:rPr lang="en-GB" sz="2300" dirty="0"/>
            </a:br>
            <a:r>
              <a:rPr lang="en-GB" sz="2300" i="1" dirty="0"/>
              <a:t>(Pierre de Coubertin was the founder of the International Olympic Committee)</a:t>
            </a:r>
            <a:endParaRPr lang="en-GB" sz="2300" dirty="0"/>
          </a:p>
          <a:p>
            <a:endParaRPr lang="en-GB" dirty="0"/>
          </a:p>
        </p:txBody>
      </p:sp>
    </p:spTree>
    <p:extLst>
      <p:ext uri="{BB962C8B-B14F-4D97-AF65-F5344CB8AC3E}">
        <p14:creationId xmlns:p14="http://schemas.microsoft.com/office/powerpoint/2010/main" val="18373713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452" y="269965"/>
            <a:ext cx="9511695" cy="1611085"/>
          </a:xfrm>
        </p:spPr>
        <p:txBody>
          <a:bodyPr>
            <a:noAutofit/>
          </a:bodyPr>
          <a:lstStyle/>
          <a:p>
            <a:r>
              <a:rPr lang="en-GB" dirty="0" smtClean="0"/>
              <a:t>What you need to do:</a:t>
            </a:r>
            <a:br>
              <a:rPr lang="en-GB" dirty="0" smtClean="0"/>
            </a:br>
            <a:r>
              <a:rPr lang="en-GB" dirty="0" smtClean="0"/>
              <a:t>Choose 2 activities from the </a:t>
            </a:r>
            <a:r>
              <a:rPr lang="en-GB" b="1" dirty="0" smtClean="0"/>
              <a:t>active section</a:t>
            </a:r>
            <a:endParaRPr lang="en-GB" b="1" dirty="0"/>
          </a:p>
        </p:txBody>
      </p:sp>
      <p:pic>
        <p:nvPicPr>
          <p:cNvPr id="4" name="Picture 3"/>
          <p:cNvPicPr>
            <a:picLocks noChangeAspect="1"/>
          </p:cNvPicPr>
          <p:nvPr/>
        </p:nvPicPr>
        <p:blipFill rotWithShape="1">
          <a:blip r:embed="rId2"/>
          <a:srcRect l="-1152" t="-343" r="1972" b="46516"/>
          <a:stretch/>
        </p:blipFill>
        <p:spPr>
          <a:xfrm>
            <a:off x="656211" y="1406769"/>
            <a:ext cx="8513915" cy="4828153"/>
          </a:xfrm>
          <a:prstGeom prst="rect">
            <a:avLst/>
          </a:prstGeom>
        </p:spPr>
      </p:pic>
      <p:cxnSp>
        <p:nvCxnSpPr>
          <p:cNvPr id="7" name="Straight Connector 6"/>
          <p:cNvCxnSpPr/>
          <p:nvPr/>
        </p:nvCxnSpPr>
        <p:spPr>
          <a:xfrm>
            <a:off x="9059594" y="1406769"/>
            <a:ext cx="0" cy="48281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06357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Choose 1 activity from the </a:t>
            </a:r>
            <a:r>
              <a:rPr lang="en-GB" b="1" dirty="0" smtClean="0"/>
              <a:t>educational section</a:t>
            </a:r>
            <a:endParaRPr lang="en-GB" b="1" dirty="0"/>
          </a:p>
        </p:txBody>
      </p:sp>
      <p:pic>
        <p:nvPicPr>
          <p:cNvPr id="4" name="Picture 3"/>
          <p:cNvPicPr>
            <a:picLocks noChangeAspect="1"/>
          </p:cNvPicPr>
          <p:nvPr/>
        </p:nvPicPr>
        <p:blipFill rotWithShape="1">
          <a:blip r:embed="rId2"/>
          <a:srcRect l="-3736" t="55578" r="-1" b="22108"/>
          <a:stretch/>
        </p:blipFill>
        <p:spPr>
          <a:xfrm>
            <a:off x="916484" y="2338251"/>
            <a:ext cx="8479729" cy="2272938"/>
          </a:xfrm>
          <a:prstGeom prst="rect">
            <a:avLst/>
          </a:prstGeom>
          <a:ln>
            <a:noFill/>
          </a:ln>
        </p:spPr>
      </p:pic>
      <p:cxnSp>
        <p:nvCxnSpPr>
          <p:cNvPr id="6" name="Straight Connector 5"/>
          <p:cNvCxnSpPr/>
          <p:nvPr/>
        </p:nvCxnSpPr>
        <p:spPr>
          <a:xfrm>
            <a:off x="9157063" y="2338251"/>
            <a:ext cx="0" cy="21814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81503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Choose 1 activity from the </a:t>
            </a:r>
            <a:r>
              <a:rPr lang="en-GB" b="1" dirty="0" smtClean="0"/>
              <a:t>creative section </a:t>
            </a:r>
            <a:endParaRPr lang="en-GB" b="1" dirty="0"/>
          </a:p>
        </p:txBody>
      </p:sp>
      <p:pic>
        <p:nvPicPr>
          <p:cNvPr id="4" name="Picture 3"/>
          <p:cNvPicPr>
            <a:picLocks noChangeAspect="1"/>
          </p:cNvPicPr>
          <p:nvPr/>
        </p:nvPicPr>
        <p:blipFill rotWithShape="1">
          <a:blip r:embed="rId2"/>
          <a:srcRect l="-1" t="78328" r="1948"/>
          <a:stretch/>
        </p:blipFill>
        <p:spPr>
          <a:xfrm>
            <a:off x="1156940" y="2307101"/>
            <a:ext cx="7958926" cy="2124221"/>
          </a:xfrm>
          <a:prstGeom prst="rect">
            <a:avLst/>
          </a:prstGeom>
        </p:spPr>
      </p:pic>
      <p:cxnSp>
        <p:nvCxnSpPr>
          <p:cNvPr id="6" name="Straight Connector 5"/>
          <p:cNvCxnSpPr/>
          <p:nvPr/>
        </p:nvCxnSpPr>
        <p:spPr>
          <a:xfrm flipV="1">
            <a:off x="1156940" y="3995225"/>
            <a:ext cx="7958926" cy="281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9017391" y="2447778"/>
            <a:ext cx="84407" cy="15755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420723" y="4808022"/>
            <a:ext cx="9482932" cy="1409897"/>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4000" dirty="0" smtClean="0"/>
              <a:t>And finally, choose your last activity from any of the 3 sections. In total you should have 5 activities. </a:t>
            </a:r>
            <a:endParaRPr lang="en-GB" sz="4000" dirty="0"/>
          </a:p>
        </p:txBody>
      </p:sp>
    </p:spTree>
    <p:extLst>
      <p:ext uri="{BB962C8B-B14F-4D97-AF65-F5344CB8AC3E}">
        <p14:creationId xmlns:p14="http://schemas.microsoft.com/office/powerpoint/2010/main" val="666937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Olympic Quiz questions if you have chosen to do this activity </a:t>
            </a:r>
            <a:endParaRPr lang="en-GB" dirty="0"/>
          </a:p>
        </p:txBody>
      </p:sp>
      <p:sp>
        <p:nvSpPr>
          <p:cNvPr id="3" name="Content Placeholder 2"/>
          <p:cNvSpPr>
            <a:spLocks noGrp="1"/>
          </p:cNvSpPr>
          <p:nvPr>
            <p:ph idx="1"/>
          </p:nvPr>
        </p:nvSpPr>
        <p:spPr>
          <a:xfrm>
            <a:off x="677334" y="2656977"/>
            <a:ext cx="8596668" cy="3880773"/>
          </a:xfrm>
        </p:spPr>
        <p:txBody>
          <a:bodyPr/>
          <a:lstStyle/>
          <a:p>
            <a:r>
              <a:rPr lang="en-GB" dirty="0" smtClean="0"/>
              <a:t>EYFS/ KS1</a:t>
            </a:r>
            <a:endParaRPr lang="en-GB" dirty="0"/>
          </a:p>
          <a:p>
            <a:r>
              <a:rPr lang="en-GB" dirty="0">
                <a:hlinkClick r:id="rId2"/>
              </a:rPr>
              <a:t>https://forms.office.com/Pages/ResponsePage.aspx?id=vy69695Ov0GXTc5sfIB8Ik8lgYJ5_KVAtL7RavH5H_JUOVVXSU1aSE0yQlNLODNFMDVMWlRGMVozTS4u</a:t>
            </a:r>
            <a:endParaRPr lang="en-GB" dirty="0"/>
          </a:p>
          <a:p>
            <a:pPr marL="0" indent="0">
              <a:buNone/>
            </a:pPr>
            <a:endParaRPr lang="en-GB" dirty="0"/>
          </a:p>
          <a:p>
            <a:r>
              <a:rPr lang="en-GB" dirty="0"/>
              <a:t>KS2</a:t>
            </a:r>
          </a:p>
          <a:p>
            <a:r>
              <a:rPr lang="en-GB" dirty="0">
                <a:hlinkClick r:id="rId3"/>
              </a:rPr>
              <a:t>https://forms.office.com/Pages/ResponsePage.aspx?id=vy69695Ov0GXTc5sfIB8Ik8lgYJ5_KVAtL7RavH5H_JUODFJMFNISzU1MEVaUVZaVEpWMjlVVERWTy4u</a:t>
            </a:r>
            <a:endParaRPr lang="en-GB" dirty="0"/>
          </a:p>
          <a:p>
            <a:pPr marL="0" indent="0">
              <a:buNone/>
            </a:pPr>
            <a:endParaRPr lang="en-GB" dirty="0"/>
          </a:p>
          <a:p>
            <a:endParaRPr lang="en-GB" dirty="0"/>
          </a:p>
        </p:txBody>
      </p:sp>
    </p:spTree>
    <p:extLst>
      <p:ext uri="{BB962C8B-B14F-4D97-AF65-F5344CB8AC3E}">
        <p14:creationId xmlns:p14="http://schemas.microsoft.com/office/powerpoint/2010/main" val="2499837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234" y="159434"/>
            <a:ext cx="9020784" cy="1320800"/>
          </a:xfrm>
        </p:spPr>
        <p:txBody>
          <a:bodyPr>
            <a:normAutofit fontScale="90000"/>
          </a:bodyPr>
          <a:lstStyle/>
          <a:p>
            <a:r>
              <a:rPr lang="en-GB" sz="4400" dirty="0" smtClean="0"/>
              <a:t>Final Information</a:t>
            </a:r>
            <a:br>
              <a:rPr lang="en-GB" sz="4400" dirty="0" smtClean="0"/>
            </a:br>
            <a:r>
              <a:rPr lang="en-GB" dirty="0"/>
              <a:t/>
            </a:r>
            <a:br>
              <a:rPr lang="en-GB" dirty="0"/>
            </a:br>
            <a:r>
              <a:rPr lang="en-GB" dirty="0" smtClean="0"/>
              <a:t>Once you have chosen your activities, complete your challenge card. </a:t>
            </a:r>
            <a:br>
              <a:rPr lang="en-GB" dirty="0" smtClean="0"/>
            </a:br>
            <a:r>
              <a:rPr lang="en-GB" dirty="0" smtClean="0"/>
              <a:t>You have until Friday 3</a:t>
            </a:r>
            <a:r>
              <a:rPr lang="en-GB" baseline="30000" dirty="0" smtClean="0"/>
              <a:t>rd</a:t>
            </a:r>
            <a:r>
              <a:rPr lang="en-GB" dirty="0" smtClean="0"/>
              <a:t> July to complete all of your activities.</a:t>
            </a:r>
            <a:br>
              <a:rPr lang="en-GB" dirty="0" smtClean="0"/>
            </a:br>
            <a:r>
              <a:rPr lang="en-GB" dirty="0" smtClean="0"/>
              <a:t>You can practise the activities before you record your score. </a:t>
            </a:r>
            <a:br>
              <a:rPr lang="en-GB" dirty="0" smtClean="0"/>
            </a:br>
            <a:r>
              <a:rPr lang="en-GB" dirty="0" smtClean="0"/>
              <a:t>Once all scores have been recorded, send your challenge card to </a:t>
            </a:r>
            <a:r>
              <a:rPr lang="en-GB" b="1" dirty="0" smtClean="0">
                <a:hlinkClick r:id="rId2"/>
              </a:rPr>
              <a:t>info@etsplondon.org</a:t>
            </a:r>
            <a:r>
              <a:rPr lang="en-GB" b="1" dirty="0" smtClean="0"/>
              <a:t> </a:t>
            </a:r>
            <a:br>
              <a:rPr lang="en-GB" b="1" dirty="0" smtClean="0"/>
            </a:br>
            <a:r>
              <a:rPr lang="en-GB" dirty="0" smtClean="0"/>
              <a:t>If you have any questions please email the school office and ask for it to be redirected to Miss Conway. </a:t>
            </a:r>
            <a:r>
              <a:rPr lang="en-GB" b="1" dirty="0" smtClean="0"/>
              <a:t/>
            </a:r>
            <a:br>
              <a:rPr lang="en-GB" b="1" dirty="0" smtClean="0"/>
            </a:br>
            <a:r>
              <a:rPr lang="en-GB" b="1" dirty="0" smtClean="0"/>
              <a:t/>
            </a:r>
            <a:br>
              <a:rPr lang="en-GB" b="1" dirty="0" smtClean="0"/>
            </a:br>
            <a:endParaRPr lang="en-GB" dirty="0"/>
          </a:p>
        </p:txBody>
      </p:sp>
      <p:pic>
        <p:nvPicPr>
          <p:cNvPr id="4" name="Picture 3"/>
          <p:cNvPicPr>
            <a:picLocks noChangeAspect="1"/>
          </p:cNvPicPr>
          <p:nvPr/>
        </p:nvPicPr>
        <p:blipFill rotWithShape="1">
          <a:blip r:embed="rId3"/>
          <a:srcRect l="33880" t="21149" r="35223" b="7644"/>
          <a:stretch/>
        </p:blipFill>
        <p:spPr>
          <a:xfrm>
            <a:off x="9485018" y="159434"/>
            <a:ext cx="2602524" cy="3372194"/>
          </a:xfrm>
          <a:prstGeom prst="rect">
            <a:avLst/>
          </a:prstGeom>
        </p:spPr>
      </p:pic>
    </p:spTree>
    <p:extLst>
      <p:ext uri="{BB962C8B-B14F-4D97-AF65-F5344CB8AC3E}">
        <p14:creationId xmlns:p14="http://schemas.microsoft.com/office/powerpoint/2010/main" val="29686173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084" y="412654"/>
            <a:ext cx="11268221" cy="1320800"/>
          </a:xfrm>
        </p:spPr>
        <p:txBody>
          <a:bodyPr>
            <a:noAutofit/>
          </a:bodyPr>
          <a:lstStyle/>
          <a:p>
            <a:r>
              <a:rPr lang="en-GB" sz="13800" dirty="0" smtClean="0"/>
              <a:t>Go Team!!!!</a:t>
            </a:r>
            <a:endParaRPr lang="en-GB" sz="13800" dirty="0"/>
          </a:p>
        </p:txBody>
      </p:sp>
      <p:pic>
        <p:nvPicPr>
          <p:cNvPr id="5" name="Picture 4"/>
          <p:cNvPicPr>
            <a:picLocks noChangeAspect="1"/>
          </p:cNvPicPr>
          <p:nvPr/>
        </p:nvPicPr>
        <p:blipFill>
          <a:blip r:embed="rId2"/>
          <a:stretch>
            <a:fillRect/>
          </a:stretch>
        </p:blipFill>
        <p:spPr>
          <a:xfrm>
            <a:off x="3552281" y="1238725"/>
            <a:ext cx="5662057" cy="4390514"/>
          </a:xfrm>
          <a:prstGeom prst="rect">
            <a:avLst/>
          </a:prstGeom>
        </p:spPr>
      </p:pic>
      <p:pic>
        <p:nvPicPr>
          <p:cNvPr id="2050" name="Picture 2" descr="Our Academies - Attigo Academy Tru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4717" y="2747949"/>
            <a:ext cx="3630425" cy="28812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3359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149</TotalTime>
  <Words>300</Words>
  <Application>Microsoft Office PowerPoint</Application>
  <PresentationFormat>Widescreen</PresentationFormat>
  <Paragraphs>26</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Tahoma</vt:lpstr>
      <vt:lpstr>Times New Roman</vt:lpstr>
      <vt:lpstr>Trebuchet MS</vt:lpstr>
      <vt:lpstr>Wingdings 3</vt:lpstr>
      <vt:lpstr>Facet</vt:lpstr>
      <vt:lpstr>2020 Virtual Summer Olympics </vt:lpstr>
      <vt:lpstr>Keys Meadow will be competing in this year’s Virtual Summer Olympics representing Turkey. We will be competing against children from other schools in Enfield. </vt:lpstr>
      <vt:lpstr>The Five Olympic Educational Themes </vt:lpstr>
      <vt:lpstr>What you need to do: Choose 2 activities from the active section</vt:lpstr>
      <vt:lpstr>Choose 1 activity from the educational section</vt:lpstr>
      <vt:lpstr>Choose 1 activity from the creative section </vt:lpstr>
      <vt:lpstr>Olympic Quiz questions if you have chosen to do this activity </vt:lpstr>
      <vt:lpstr>Final Information  Once you have chosen your activities, complete your challenge card.  You have until Friday 3rd July to complete all of your activities. You can practise the activities before you record your score.  Once all scores have been recorded, send your challenge card to info@etsplondon.org  If you have any questions please email the school office and ask for it to be redirected to Miss Conway.   </vt:lpstr>
      <vt:lpstr>Go Team!!!!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Virtual Summer Olympics</dc:title>
  <dc:creator>S Conway</dc:creator>
  <cp:lastModifiedBy>K Edwards</cp:lastModifiedBy>
  <cp:revision>10</cp:revision>
  <dcterms:created xsi:type="dcterms:W3CDTF">2020-06-10T09:48:16Z</dcterms:created>
  <dcterms:modified xsi:type="dcterms:W3CDTF">2020-06-16T13:57:29Z</dcterms:modified>
</cp:coreProperties>
</file>